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handoutMasterIdLst>
    <p:handoutMasterId r:id="rId42"/>
  </p:handoutMasterIdLst>
  <p:sldIdLst>
    <p:sldId id="301" r:id="rId2"/>
    <p:sldId id="302" r:id="rId3"/>
    <p:sldId id="318" r:id="rId4"/>
    <p:sldId id="319" r:id="rId5"/>
    <p:sldId id="321" r:id="rId6"/>
    <p:sldId id="309" r:id="rId7"/>
    <p:sldId id="322" r:id="rId8"/>
    <p:sldId id="323" r:id="rId9"/>
    <p:sldId id="320" r:id="rId10"/>
    <p:sldId id="324" r:id="rId11"/>
    <p:sldId id="326" r:id="rId12"/>
    <p:sldId id="327" r:id="rId13"/>
    <p:sldId id="328" r:id="rId14"/>
    <p:sldId id="331" r:id="rId15"/>
    <p:sldId id="332" r:id="rId16"/>
    <p:sldId id="303" r:id="rId17"/>
    <p:sldId id="334" r:id="rId18"/>
    <p:sldId id="337" r:id="rId19"/>
    <p:sldId id="343" r:id="rId20"/>
    <p:sldId id="338" r:id="rId21"/>
    <p:sldId id="311" r:id="rId22"/>
    <p:sldId id="339" r:id="rId23"/>
    <p:sldId id="340" r:id="rId24"/>
    <p:sldId id="312" r:id="rId25"/>
    <p:sldId id="313" r:id="rId26"/>
    <p:sldId id="304" r:id="rId27"/>
    <p:sldId id="344" r:id="rId28"/>
    <p:sldId id="342" r:id="rId29"/>
    <p:sldId id="341" r:id="rId30"/>
    <p:sldId id="314" r:id="rId31"/>
    <p:sldId id="305" r:id="rId32"/>
    <p:sldId id="315" r:id="rId33"/>
    <p:sldId id="306" r:id="rId34"/>
    <p:sldId id="346" r:id="rId35"/>
    <p:sldId id="347" r:id="rId36"/>
    <p:sldId id="348" r:id="rId37"/>
    <p:sldId id="349" r:id="rId38"/>
    <p:sldId id="307" r:id="rId39"/>
    <p:sldId id="350" r:id="rId40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D2D"/>
    <a:srgbClr val="E4BE79"/>
    <a:srgbClr val="E4AE5D"/>
    <a:srgbClr val="FFAE5D"/>
    <a:srgbClr val="FF9933"/>
    <a:srgbClr val="FF0000"/>
    <a:srgbClr val="3E6EDA"/>
    <a:srgbClr val="7598E5"/>
    <a:srgbClr val="5883DF"/>
    <a:srgbClr val="8F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5" autoAdjust="0"/>
    <p:restoredTop sz="95238" autoAdjust="0"/>
  </p:normalViewPr>
  <p:slideViewPr>
    <p:cSldViewPr>
      <p:cViewPr varScale="1">
        <p:scale>
          <a:sx n="39" d="100"/>
          <a:sy n="39" d="100"/>
        </p:scale>
        <p:origin x="-186" y="-161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6664A-BB19-4A69-B288-7E7E2400F41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9C65-0C87-4A13-8B28-6D1D6684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C65-0C87-4A13-8B28-6D1D66841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C65-0C87-4A13-8B28-6D1D66841B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C65-0C87-4A13-8B28-6D1D66841B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C65-0C87-4A13-8B28-6D1D66841B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C65-0C87-4A13-8B28-6D1D66841B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:\400 LEVEL CLASSES\AE 481W\HOMEWORK\BACKGROUNDELEV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370729"/>
            <a:ext cx="9144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143000" y="2370729"/>
            <a:ext cx="7010400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Northfield Mental Healthcare Center</a:t>
            </a:r>
          </a:p>
          <a:p>
            <a:pPr algn="ctr"/>
            <a:r>
              <a:rPr lang="en-US" sz="4400" b="1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Northfield, Ohio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54800" y="1981199"/>
            <a:ext cx="7010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Senior Thesis 2013</a:t>
            </a:r>
          </a:p>
          <a:p>
            <a:pPr algn="ctr"/>
            <a:endParaRPr lang="en-US" sz="3600" spc="150" dirty="0">
              <a:ln w="11430"/>
              <a:solidFill>
                <a:srgbClr val="F8F8F8"/>
              </a:solidFill>
              <a:latin typeface="Arial Rounded MT Bold" pitchFamily="34" charset="0"/>
            </a:endParaRPr>
          </a:p>
          <a:p>
            <a:pPr algn="ctr"/>
            <a:r>
              <a:rPr lang="en-US" sz="4400" spc="150" dirty="0" err="1">
                <a:ln w="11430"/>
                <a:solidFill>
                  <a:srgbClr val="F8F8F8"/>
                </a:solidFill>
                <a:latin typeface="Arial Rounded MT Bold" pitchFamily="34" charset="0"/>
              </a:rPr>
              <a:t>Ji</a:t>
            </a:r>
            <a:r>
              <a:rPr lang="en-US" sz="4400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 Won Park</a:t>
            </a:r>
          </a:p>
          <a:p>
            <a:pPr algn="ctr"/>
            <a:r>
              <a:rPr lang="en-US" sz="4400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Mechanical Option</a:t>
            </a:r>
          </a:p>
          <a:p>
            <a:pPr algn="ctr"/>
            <a:endParaRPr lang="en-US" sz="3600" spc="150" dirty="0">
              <a:ln w="11430"/>
              <a:solidFill>
                <a:srgbClr val="F8F8F8"/>
              </a:solidFill>
              <a:latin typeface="Arial Rounded MT Bold" pitchFamily="34" charset="0"/>
            </a:endParaRPr>
          </a:p>
          <a:p>
            <a:pPr algn="ctr"/>
            <a:r>
              <a:rPr lang="en-US" sz="3600" spc="150" dirty="0">
                <a:ln w="11430"/>
                <a:solidFill>
                  <a:srgbClr val="F8F8F8"/>
                </a:solidFill>
                <a:latin typeface="Arial Rounded MT Bold" pitchFamily="34" charset="0"/>
              </a:rPr>
              <a:t>Advisor: Dr. Stephen </a:t>
            </a:r>
            <a:r>
              <a:rPr lang="en-US" sz="3600" spc="150" dirty="0" err="1">
                <a:ln w="11430"/>
                <a:solidFill>
                  <a:srgbClr val="F8F8F8"/>
                </a:solidFill>
                <a:latin typeface="Arial Rounded MT Bold" pitchFamily="34" charset="0"/>
              </a:rPr>
              <a:t>Treado</a:t>
            </a:r>
            <a:endParaRPr lang="en-US" sz="3600" spc="150" dirty="0">
              <a:ln w="11430"/>
              <a:solidFill>
                <a:srgbClr val="F8F8F8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400 LEVEL CLASSES\AE 481W\FINAL REPORT\building model1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675" y="814387"/>
            <a:ext cx="7299325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Existing: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Clinc /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Admin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(7,950 CFM)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w/ DDC-VAV terminals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Dietary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(8,400 CFM)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Boiler Plant &amp; Chiller Plant &amp; </a:t>
            </a:r>
            <a:r>
              <a:rPr lang="fr-FR" sz="2000" dirty="0" err="1" smtClean="0">
                <a:latin typeface="Arial Rounded MT Bold" pitchFamily="34" charset="0"/>
              </a:rPr>
              <a:t>Electrical</a:t>
            </a:r>
            <a:r>
              <a:rPr lang="fr-FR" sz="2000" dirty="0" smtClean="0">
                <a:latin typeface="Arial Rounded MT Bold" pitchFamily="34" charset="0"/>
              </a:rPr>
              <a:t> Room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2 Constant Volume </a:t>
            </a:r>
            <a:r>
              <a:rPr lang="fr-FR" sz="2000" dirty="0" err="1" smtClean="0">
                <a:latin typeface="Arial Rounded MT Bold" pitchFamily="34" charset="0"/>
              </a:rPr>
              <a:t>AHUs</a:t>
            </a:r>
            <a:r>
              <a:rPr lang="fr-FR" sz="2000" dirty="0" smtClean="0"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latin typeface="Arial Rounded MT Bold" pitchFamily="34" charset="0"/>
              </a:rPr>
              <a:t>Each</a:t>
            </a:r>
            <a:r>
              <a:rPr lang="fr-FR" sz="2000" dirty="0" smtClean="0"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4268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X:\400 LEVEL CLASSES\AE 481W\FINAL REPORT\boiler and ch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00" y="1045926"/>
            <a:ext cx="7315200" cy="53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Water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25000" y="992872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6 </a:t>
            </a:r>
            <a:r>
              <a:rPr lang="en-US" sz="2400" dirty="0" smtClean="0">
                <a:latin typeface="Arial Rounded MT Bold" pitchFamily="34" charset="0"/>
              </a:rPr>
              <a:t>Natural Gas </a:t>
            </a:r>
            <a:r>
              <a:rPr lang="en-US" sz="2400" dirty="0">
                <a:latin typeface="Arial Rounded MT Bold" pitchFamily="34" charset="0"/>
              </a:rPr>
              <a:t>Fired Boilers </a:t>
            </a:r>
            <a:r>
              <a:rPr lang="en-US" sz="2400" dirty="0" smtClean="0">
                <a:latin typeface="Arial Rounded MT Bold" pitchFamily="34" charset="0"/>
              </a:rPr>
              <a:t>(4,000 MBH </a:t>
            </a:r>
            <a:r>
              <a:rPr lang="en-US" sz="2400" dirty="0">
                <a:latin typeface="Arial Rounded MT Bold" pitchFamily="34" charset="0"/>
              </a:rPr>
              <a:t>each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2 </a:t>
            </a:r>
            <a:r>
              <a:rPr lang="en-US" sz="2400" dirty="0" smtClean="0">
                <a:latin typeface="Arial Rounded MT Bold" pitchFamily="34" charset="0"/>
              </a:rPr>
              <a:t>Electric Centrifugal </a:t>
            </a:r>
            <a:r>
              <a:rPr lang="en-US" sz="2400" dirty="0">
                <a:latin typeface="Arial Rounded MT Bold" pitchFamily="34" charset="0"/>
              </a:rPr>
              <a:t>Chillers (450 Tons each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r>
              <a:rPr lang="en-US" sz="2400" dirty="0">
                <a:latin typeface="Arial Rounded MT Bold" pitchFamily="34" charset="0"/>
              </a:rPr>
              <a:t>A 2-cell-cooling </a:t>
            </a:r>
            <a:r>
              <a:rPr lang="en-US" sz="2400" dirty="0" smtClean="0">
                <a:latin typeface="Arial Rounded MT Bold" pitchFamily="34" charset="0"/>
              </a:rPr>
              <a:t>tower (Max. 900 Tons) 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0750" y="974029"/>
            <a:ext cx="8000999" cy="524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itchFamily="34" charset="0"/>
              </a:rPr>
              <a:t>Energy Efficient Devices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DDC-VAV </a:t>
            </a:r>
            <a:r>
              <a:rPr lang="en-US" dirty="0" smtClean="0">
                <a:latin typeface="Arial Rounded MT Bold" pitchFamily="34" charset="0"/>
              </a:rPr>
              <a:t>terminals for AHU 1, 2, 4 &amp; 5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VFD for </a:t>
            </a:r>
            <a:r>
              <a:rPr lang="en-US" dirty="0">
                <a:latin typeface="Arial Rounded MT Bold" pitchFamily="34" charset="0"/>
              </a:rPr>
              <a:t>supply and return </a:t>
            </a:r>
            <a:r>
              <a:rPr lang="en-US" dirty="0" smtClean="0">
                <a:latin typeface="Arial Rounded MT Bold" pitchFamily="34" charset="0"/>
              </a:rPr>
              <a:t>fans </a:t>
            </a:r>
            <a:r>
              <a:rPr lang="en-US" dirty="0">
                <a:latin typeface="Arial Rounded MT Bold" pitchFamily="34" charset="0"/>
              </a:rPr>
              <a:t>for </a:t>
            </a:r>
            <a:r>
              <a:rPr lang="en-US" dirty="0" smtClean="0">
                <a:latin typeface="Arial Rounded MT Bold" pitchFamily="34" charset="0"/>
              </a:rPr>
              <a:t>AHU 1, 2, 3, 4, 5 &amp; 8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VFD for Secondary Heating Water Pumps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VFD for Secondary </a:t>
            </a:r>
            <a:r>
              <a:rPr lang="en-US" dirty="0" smtClean="0">
                <a:latin typeface="Arial Rounded MT Bold" pitchFamily="34" charset="0"/>
              </a:rPr>
              <a:t>Chilled Water Pumps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VFD for </a:t>
            </a:r>
            <a:r>
              <a:rPr lang="en-US" dirty="0" smtClean="0">
                <a:latin typeface="Arial Rounded MT Bold" pitchFamily="34" charset="0"/>
              </a:rPr>
              <a:t>Cooling Tower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VFD for </a:t>
            </a:r>
            <a:r>
              <a:rPr lang="en-US" dirty="0" smtClean="0">
                <a:latin typeface="Arial Rounded MT Bold" pitchFamily="34" charset="0"/>
              </a:rPr>
              <a:t>Cooling Tower Pumps</a:t>
            </a:r>
          </a:p>
          <a:p>
            <a:pPr>
              <a:lnSpc>
                <a:spcPct val="150000"/>
              </a:lnSpc>
            </a:pPr>
            <a:endParaRPr lang="en-US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/>
          <a:stretch/>
        </p:blipFill>
        <p:spPr bwMode="auto">
          <a:xfrm>
            <a:off x="19361603" y="977658"/>
            <a:ext cx="6743953" cy="55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64200" y="49232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Control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Summary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762000"/>
            <a:ext cx="715799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11800" y="61554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Water Flow Diagram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772"/>
              </p:ext>
            </p:extLst>
          </p:nvPr>
        </p:nvGraphicFramePr>
        <p:xfrm>
          <a:off x="10515600" y="1447800"/>
          <a:ext cx="5943600" cy="1447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8573"/>
                <a:gridCol w="1965027"/>
              </a:tblGrid>
              <a:tr h="482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Summary of Load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Cooling (TONS)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834 TONS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Space Heating (MBH)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11,180 MBH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71851"/>
              </p:ext>
            </p:extLst>
          </p:nvPr>
        </p:nvGraphicFramePr>
        <p:xfrm>
          <a:off x="10515600" y="3858713"/>
          <a:ext cx="5943600" cy="17038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8575"/>
                <a:gridCol w="1965025"/>
              </a:tblGrid>
              <a:tr h="4316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Summary of Water Supply Needs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Chilled Water @11F Difference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1,820 GPM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Hot Water @ 40F Difference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560 GPM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Domestic Hot Water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140 GPM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Annual Energy Consumption Summary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762000"/>
            <a:ext cx="715799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11800" y="61554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Water Flow Diagram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08372"/>
              </p:ext>
            </p:extLst>
          </p:nvPr>
        </p:nvGraphicFramePr>
        <p:xfrm>
          <a:off x="10287000" y="1295400"/>
          <a:ext cx="6858000" cy="2057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56538"/>
                <a:gridCol w="2901462"/>
              </a:tblGrid>
              <a:tr h="5143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Summary of Annual Energy Consumption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Total Electricity Consumption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14,127,906 KWh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Total Natural Gas Consumption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636,589 Therms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Total Energy Consumption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32,779,801 KWh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44878"/>
              </p:ext>
            </p:extLst>
          </p:nvPr>
        </p:nvGraphicFramePr>
        <p:xfrm>
          <a:off x="10287000" y="3733800"/>
          <a:ext cx="6858000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0"/>
                <a:gridCol w="2895600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EUI Value Calculated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Electricity EUI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185 kBtu / SF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Natural Gas EUI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250 kBtu / SF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EUI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435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kBtu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/ SF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26328"/>
              </p:ext>
            </p:extLst>
          </p:nvPr>
        </p:nvGraphicFramePr>
        <p:xfrm>
          <a:off x="10287000" y="5414140"/>
          <a:ext cx="6858000" cy="9623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0"/>
                <a:gridCol w="2895600"/>
              </a:tblGrid>
              <a:tr h="4811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EUI Value of Typical Hospital (Baseline Model)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EUI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388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kBtu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/ SF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762000"/>
            <a:ext cx="715799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11800" y="61554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Water Flow Diagram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210800" y="964475"/>
            <a:ext cx="5486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Primary Goal: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Reduce energy consumption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Secondary Goal:</a:t>
            </a:r>
            <a:endParaRPr lang="en-US" dirty="0">
              <a:solidFill>
                <a:srgbClr val="FFFBE5"/>
              </a:solidFill>
              <a:latin typeface="Arial Rounded MT Bold" pitchFamily="34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Reduce emissions </a:t>
            </a:r>
            <a:endParaRPr lang="en-US" dirty="0">
              <a:solidFill>
                <a:srgbClr val="FFFBE5"/>
              </a:solidFill>
              <a:latin typeface="Arial Rounded MT Bold" pitchFamily="34" charset="0"/>
              <a:cs typeface="Arial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83627"/>
              </p:ext>
            </p:extLst>
          </p:nvPr>
        </p:nvGraphicFramePr>
        <p:xfrm>
          <a:off x="10287000" y="3733800"/>
          <a:ext cx="6858000" cy="1257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0"/>
                <a:gridCol w="2895600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EUI Value Calculated </a:t>
                      </a:r>
                      <a:endParaRPr lang="en-US" sz="2000" b="0" i="0" u="none" strike="noStrike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Electricity EUI  </a:t>
                      </a:r>
                      <a:endParaRPr lang="en-US" sz="2000" b="0" i="0" u="none" strike="noStrike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185 </a:t>
                      </a:r>
                      <a:r>
                        <a:rPr lang="en-US" sz="2000" b="0" u="none" strike="noStrike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kBtu</a:t>
                      </a:r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/ SF </a:t>
                      </a:r>
                      <a:endParaRPr lang="en-US" sz="2000" b="0" i="0" u="none" strike="noStrike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Natural Gas EUI  </a:t>
                      </a:r>
                      <a:endParaRPr lang="en-US" sz="2000" b="0" i="0" u="none" strike="noStrike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250 kBtu / SF </a:t>
                      </a:r>
                      <a:endParaRPr lang="en-US" sz="2000" b="0" i="0" u="none" strike="noStrike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EUI  </a:t>
                      </a:r>
                      <a:endParaRPr lang="en-US" sz="2000" b="0" i="0" u="none" strike="noStrike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435 </a:t>
                      </a:r>
                      <a:r>
                        <a:rPr lang="en-US" sz="2000" b="0" u="none" strike="noStrike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kBtu</a:t>
                      </a:r>
                      <a:r>
                        <a:rPr lang="en-US" sz="2000" b="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/ SF </a:t>
                      </a:r>
                      <a:endParaRPr lang="en-US" sz="2000" b="0" i="0" u="none" strike="noStrike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43121"/>
              </p:ext>
            </p:extLst>
          </p:nvPr>
        </p:nvGraphicFramePr>
        <p:xfrm>
          <a:off x="10287000" y="5414140"/>
          <a:ext cx="6858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0"/>
                <a:gridCol w="2895600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EUI Value of Typical Hospital (Baseline Model) </a:t>
                      </a:r>
                      <a:endParaRPr lang="en-US" sz="2000" b="1" i="0" u="none" strike="noStrike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EUI  </a:t>
                      </a:r>
                      <a:endParaRPr lang="en-US" sz="2000" b="1" i="0" u="none" strike="noStrike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388 </a:t>
                      </a:r>
                      <a:r>
                        <a:rPr lang="en-US" sz="2000" u="none" strike="noStrike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kBtu</a:t>
                      </a:r>
                      <a:r>
                        <a:rPr lang="en-US" sz="2000" u="none" strike="noStrike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/ SF </a:t>
                      </a:r>
                      <a:endParaRPr lang="en-US" sz="2000" b="0" i="0" u="none" strike="noStrike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3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76938" y="2120948"/>
            <a:ext cx="5736250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Combined Heat and Power (CHP) </a:t>
            </a:r>
            <a:r>
              <a:rPr lang="en-US" dirty="0" smtClean="0">
                <a:latin typeface="Arial Rounded MT Bold" pitchFamily="34" charset="0"/>
              </a:rPr>
              <a:t>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CHP supplies </a:t>
            </a:r>
            <a:r>
              <a:rPr lang="en-US" dirty="0">
                <a:latin typeface="Arial Rounded MT Bold" pitchFamily="34" charset="0"/>
              </a:rPr>
              <a:t>energy in </a:t>
            </a:r>
            <a:r>
              <a:rPr lang="en-US" dirty="0" smtClean="0">
                <a:latin typeface="Arial Rounded MT Bold" pitchFamily="34" charset="0"/>
              </a:rPr>
              <a:t>two forms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•Electricity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</a:t>
            </a:r>
            <a:r>
              <a:rPr lang="en-US" dirty="0" smtClean="0">
                <a:latin typeface="Arial Rounded MT Bold" pitchFamily="34" charset="0"/>
              </a:rPr>
              <a:t>Heat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26100" y="31253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Spark Spread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78500" y="1250453"/>
            <a:ext cx="8880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Spark Spread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Difference between electricity and gas rate in </a:t>
            </a:r>
            <a:r>
              <a:rPr lang="en-US" sz="2000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$/</a:t>
            </a:r>
            <a:r>
              <a:rPr lang="en-US" sz="2000" dirty="0" err="1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MMBtu</a:t>
            </a:r>
            <a:endParaRPr lang="en-US" sz="2000" dirty="0">
              <a:solidFill>
                <a:srgbClr val="FFFBE5"/>
              </a:solidFill>
              <a:latin typeface="Arial Rounded MT Bold" pitchFamily="34" charset="0"/>
              <a:cs typeface="Arial" charset="0"/>
            </a:endParaRP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Spark Spread </a:t>
            </a:r>
            <a:r>
              <a:rPr lang="en-US" sz="2000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&gt;$</a:t>
            </a: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12/</a:t>
            </a:r>
            <a:r>
              <a:rPr lang="en-US" sz="2000" dirty="0" err="1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MMBtu</a:t>
            </a: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CHP </a:t>
            </a:r>
            <a:r>
              <a:rPr lang="en-US" sz="2000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has the potential for favorable payback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04316"/>
              </p:ext>
            </p:extLst>
          </p:nvPr>
        </p:nvGraphicFramePr>
        <p:xfrm>
          <a:off x="18866602" y="3752164"/>
          <a:ext cx="8104104" cy="21717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23758"/>
                <a:gridCol w="1080346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Spark Spread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Determine the Average Annual Electric Cost ($/MMBtu)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 29.30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Determine the Average Gas Cost ($/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)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                                           7.550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Spark Spread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       </a:t>
                      </a:r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22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1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8819" y="66522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Prime Mover Selection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51107"/>
              </p:ext>
            </p:extLst>
          </p:nvPr>
        </p:nvGraphicFramePr>
        <p:xfrm>
          <a:off x="9608869" y="1271785"/>
          <a:ext cx="8305799" cy="2505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4131"/>
                <a:gridCol w="4341668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T/P Ratio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 Determine Thermal Use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 Thermal Energy Delivered/Used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 63,658,920,000 Btu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2. Determine Electrical Use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 Electric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 48,218,544,000 Btu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3. Determine T/P Ratio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T/P Ratio - Divide Total Thermal (Btu) by Total Electric (Btu):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D48D2D"/>
                          </a:solidFill>
                          <a:effectLst/>
                        </a:rPr>
                        <a:t>1.32</a:t>
                      </a:r>
                      <a:endParaRPr lang="en-US" sz="20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06496"/>
              </p:ext>
            </p:extLst>
          </p:nvPr>
        </p:nvGraphicFramePr>
        <p:xfrm>
          <a:off x="9913669" y="4333360"/>
          <a:ext cx="7696199" cy="1704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0845"/>
                <a:gridCol w="3175354"/>
              </a:tblGrid>
              <a:tr h="4476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Recommended Prime Mover Technology Based on T/P Ratio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If T/P =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0.5 to 1.5  </a:t>
                      </a:r>
                      <a:endParaRPr lang="en-US" sz="20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Consider engines</a:t>
                      </a:r>
                      <a:endParaRPr lang="en-US" sz="20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1 to10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Consider gas turbines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3 to 20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Consider steam turbines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8283881" y="3707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Prime Mover Selection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1170"/>
              </p:ext>
            </p:extLst>
          </p:nvPr>
        </p:nvGraphicFramePr>
        <p:xfrm>
          <a:off x="18837501" y="1360683"/>
          <a:ext cx="7956550" cy="4419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9968"/>
                <a:gridCol w="1872194"/>
                <a:gridCol w="1872194"/>
                <a:gridCol w="1872194"/>
              </a:tblGrid>
              <a:tr h="806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Capacity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Installation Costs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 O&amp;M Costs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04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Reciprocating Engines  </a:t>
                      </a:r>
                      <a:endParaRPr lang="en-US" sz="20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5 </a:t>
                      </a:r>
                      <a:r>
                        <a:rPr lang="en-US" sz="2000" b="0" u="none" strike="noStrike" dirty="0" err="1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kWe</a:t>
                      </a:r>
                      <a:r>
                        <a:rPr lang="en-US" sz="2000" b="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- 20 </a:t>
                      </a:r>
                      <a:r>
                        <a:rPr lang="en-US" sz="2000" b="0" u="none" strike="noStrike" dirty="0" err="1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MWe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$1,000 to $1,800 per kW  </a:t>
                      </a:r>
                      <a:endParaRPr lang="pl-PL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$0.010 to $0.015 per kWh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04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Gas Turbines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25 kWe – 500 kWe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  <a:latin typeface="Arial Rounded MT Bold" pitchFamily="34" charset="0"/>
                        </a:rPr>
                        <a:t> $800 to $1,500 per kW 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$0.005 to $0.008 per kWh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04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Arial Rounded MT Bold" pitchFamily="34" charset="0"/>
                        </a:rPr>
                        <a:t>Microturbines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500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kWe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– 100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kWe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  <a:latin typeface="Arial Rounded MT Bold" pitchFamily="34" charset="0"/>
                        </a:rPr>
                        <a:t>  $1,000 to $2,000 per kW 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$0.010 to $0.015 per kWh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6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96848"/>
              </p:ext>
            </p:extLst>
          </p:nvPr>
        </p:nvGraphicFramePr>
        <p:xfrm>
          <a:off x="9906000" y="1391165"/>
          <a:ext cx="7619999" cy="1562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800"/>
                <a:gridCol w="2489825"/>
                <a:gridCol w="2158374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Primary Design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Building Size (SF)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Heating Baseline (MBH)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Heating Load (MBH)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260,000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5,640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11,180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Heating Baseline = Total Heating Load X 50%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29800" y="3733629"/>
                <a:ext cx="7848600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5,640 </m:t>
                      </m:r>
                      <m:r>
                        <a:rPr lang="en-US" i="1" smtClean="0">
                          <a:latin typeface="Cambria Math"/>
                        </a:rPr>
                        <m:t>𝑀𝐵𝐻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1,000 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𝐵𝑡𝑢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𝑀𝐵𝐻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𝑘𝑊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3,413 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𝐵𝑡𝑢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D48D2D"/>
                          </a:solidFill>
                          <a:latin typeface="Cambria Math"/>
                          <a:ea typeface="Cambria Math"/>
                        </a:rPr>
                        <m:t>1,653 </m:t>
                      </m:r>
                      <m:r>
                        <a:rPr lang="en-US" b="0" i="1" smtClean="0">
                          <a:solidFill>
                            <a:srgbClr val="D48D2D"/>
                          </a:solidFill>
                          <a:latin typeface="Cambria Math"/>
                          <a:ea typeface="Cambria Math"/>
                        </a:rPr>
                        <m:t>𝑘𝑊</m:t>
                      </m:r>
                    </m:oMath>
                  </m:oMathPara>
                </a14:m>
                <a:endParaRPr lang="en-US" dirty="0">
                  <a:solidFill>
                    <a:srgbClr val="D48D2D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733629"/>
                <a:ext cx="7848600" cy="7922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144000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Sizing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60197" y="7320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Selection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94454"/>
              </p:ext>
            </p:extLst>
          </p:nvPr>
        </p:nvGraphicFramePr>
        <p:xfrm>
          <a:off x="18774547" y="1015813"/>
          <a:ext cx="8077200" cy="54101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2345"/>
                <a:gridCol w="3754855"/>
              </a:tblGrid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CHP COGENERATION MODULE - 2G 1540 </a:t>
                      </a:r>
                      <a:r>
                        <a:rPr lang="en-US" sz="2000" b="1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NG</a:t>
                      </a:r>
                      <a:endParaRPr lang="en-US" sz="2000" b="1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Reciprocating engine MWM® TCG2020 </a:t>
                      </a:r>
                      <a:endParaRPr lang="en-US" sz="2000" b="1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Configuration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Natural </a:t>
                      </a:r>
                      <a:r>
                        <a:rPr lang="en-US" sz="200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Gas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Electrical Output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1540 KW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Thermal Output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1778 KW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Electrical Efficiency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42.00%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Thermal Efficiency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44.06%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Total efficiency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80.06%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Thermal Heat 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6,066,787 Btu/h (Usable)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Water Flow rate High Temp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17,100 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Gph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Water Temp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194F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Fuel Consumption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12508 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MBtu</a:t>
                      </a:r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/h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Energy Consumption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8,122 Btu / kW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85760"/>
              </p:ext>
            </p:extLst>
          </p:nvPr>
        </p:nvGraphicFramePr>
        <p:xfrm>
          <a:off x="9906000" y="1391165"/>
          <a:ext cx="7619999" cy="1562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800"/>
                <a:gridCol w="2489825"/>
                <a:gridCol w="2158374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Primary Design </a:t>
                      </a:r>
                      <a:endParaRPr lang="en-US" sz="2000" b="1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Building Size (SF)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Heating Baseline (MBH)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Heating Load (MBH)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260,000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5,640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11,180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Heating Baseline = Total Heating Load X 50%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29800" y="3733629"/>
                <a:ext cx="7848600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5,640 </m:t>
                      </m:r>
                      <m:r>
                        <a:rPr lang="en-US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𝑀𝐵𝐻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1,000 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𝐵𝑡𝑢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𝑀𝐵𝐻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𝑘𝑊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3,413 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𝐵𝑡𝑢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=1,653 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𝑘𝑊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733629"/>
                <a:ext cx="7848600" cy="7922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260197" y="7320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Selection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39672"/>
              </p:ext>
            </p:extLst>
          </p:nvPr>
        </p:nvGraphicFramePr>
        <p:xfrm>
          <a:off x="18774547" y="1015813"/>
          <a:ext cx="8077200" cy="54101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2345"/>
                <a:gridCol w="3754855"/>
              </a:tblGrid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CHP COGENERATION MODULE - 2G 1540 </a:t>
                      </a:r>
                      <a:r>
                        <a:rPr lang="en-US" sz="2000" b="1" u="none" strike="noStrike" dirty="0" smtClean="0">
                          <a:effectLst/>
                          <a:latin typeface="Arial Rounded MT Bold" pitchFamily="34" charset="0"/>
                        </a:rPr>
                        <a:t>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Reciprocating engine MWM® TCG2020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Configuration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Natural </a:t>
                      </a:r>
                      <a:r>
                        <a:rPr lang="en-US" sz="2000" u="none" strike="noStrike" dirty="0" smtClean="0">
                          <a:effectLst/>
                          <a:latin typeface="Arial Rounded MT Bold" pitchFamily="34" charset="0"/>
                        </a:rPr>
                        <a:t>Gas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Electrical Output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1540 KW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Thermal Output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1778 KW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Electrical Efficiency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42.00%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Thermal Efficiency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44.06%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Total efficiency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80.06%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9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Thermal Heat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6,066,787 Btu/h (Usable)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Water Flow rate High Temp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17,100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Gph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Water Temp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194F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Fuel Consumption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12508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MBtu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/h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Energy Consumption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8,122 Btu / kW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00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Sizing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9168" y="1828800"/>
            <a:ext cx="8253663" cy="307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Function: mental clinic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SIZE: ~260,000 SF </a:t>
            </a:r>
            <a:endParaRPr lang="en-US" dirty="0" smtClean="0"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(Additional 200,000 SF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to existing 6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0,000 SF)</a:t>
            </a:r>
            <a:endParaRPr lang="en-US" dirty="0"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Overall Cost: ~62.5 million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Delivery Method: design-bid-build (multiple prime)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Construction Date: approx. April, 2013 – January, 2014</a:t>
            </a:r>
            <a:endParaRPr lang="en-US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Site Map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Building Information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pic>
        <p:nvPicPr>
          <p:cNvPr id="2051" name="Picture 3" descr="X:\400 LEVEL CLASSES\AE 481W\FINAL REPORT\site ma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6"/>
          <a:stretch/>
        </p:blipFill>
        <p:spPr bwMode="auto">
          <a:xfrm>
            <a:off x="19967057" y="930860"/>
            <a:ext cx="5751795" cy="56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91297" y="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Internal Structure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" r="3381"/>
          <a:stretch/>
        </p:blipFill>
        <p:spPr bwMode="auto">
          <a:xfrm>
            <a:off x="9296400" y="1348824"/>
            <a:ext cx="889569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260197" y="7320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Selection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923"/>
              </p:ext>
            </p:extLst>
          </p:nvPr>
        </p:nvGraphicFramePr>
        <p:xfrm>
          <a:off x="18774547" y="1015813"/>
          <a:ext cx="8077200" cy="54101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2345"/>
                <a:gridCol w="3754855"/>
              </a:tblGrid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CHP COGENERATION MODULE - 2G 1540 </a:t>
                      </a:r>
                      <a:r>
                        <a:rPr lang="en-US" sz="2000" b="1" u="none" strike="noStrike" dirty="0" smtClean="0">
                          <a:effectLst/>
                          <a:latin typeface="Arial Rounded MT Bold" pitchFamily="34" charset="0"/>
                        </a:rPr>
                        <a:t>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4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Reciprocating engine MWM® TCG2020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Configuration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Natural </a:t>
                      </a:r>
                      <a:r>
                        <a:rPr lang="en-US" sz="2000" u="none" strike="noStrike" dirty="0" smtClean="0">
                          <a:effectLst/>
                          <a:latin typeface="Arial Rounded MT Bold" pitchFamily="34" charset="0"/>
                        </a:rPr>
                        <a:t>Gas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Electrical Output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1540 KW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Thermal Output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1778 KW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Electrical Efficiency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42.00%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Thermal Efficiency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44.06%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Total efficiency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80.06%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9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Thermal Heat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6,066,787 Btu/h (Usable)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Water Flow rate High Temp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17,100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Gph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Water Temp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194F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Fuel Consumption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12508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MBtu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/h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Energy Consumption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8,122 Btu / kW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Simple Payback Period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07464"/>
              </p:ext>
            </p:extLst>
          </p:nvPr>
        </p:nvGraphicFramePr>
        <p:xfrm>
          <a:off x="10439400" y="1367659"/>
          <a:ext cx="6553200" cy="1905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8536"/>
                <a:gridCol w="2274664"/>
              </a:tblGrid>
              <a:tr h="476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Heat Recovery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Heat Recovery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6,068,314 Btu/hr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Heating Load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11,180,000 Btu/hr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Heat Recovery Basis  Efficiency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41664"/>
              </p:ext>
            </p:extLst>
          </p:nvPr>
        </p:nvGraphicFramePr>
        <p:xfrm>
          <a:off x="10439400" y="3810000"/>
          <a:ext cx="6553200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8536"/>
                <a:gridCol w="2274664"/>
              </a:tblGrid>
              <a:tr h="495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Energy Generation &amp; Fuel Consumption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Annual Electric 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13,490,400 kWh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Annual Thermal 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53,158 MMBtu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Annual Fuel 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109,570 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27020"/>
              </p:ext>
            </p:extLst>
          </p:nvPr>
        </p:nvGraphicFramePr>
        <p:xfrm>
          <a:off x="19888200" y="1066800"/>
          <a:ext cx="64770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00"/>
                <a:gridCol w="2667000"/>
              </a:tblGrid>
              <a:tr h="438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Revenue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Electric Revenue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$1,349,040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Thermal Revenue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$401,346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Revenue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$1,750,386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87928"/>
              </p:ext>
            </p:extLst>
          </p:nvPr>
        </p:nvGraphicFramePr>
        <p:xfrm>
          <a:off x="19888200" y="3200400"/>
          <a:ext cx="6477000" cy="1800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60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Expenses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Fuel Expenses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$827,254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O&amp;M Costs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$168,630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Standby Charge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$55,440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Expenses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$1,051,324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88444"/>
              </p:ext>
            </p:extLst>
          </p:nvPr>
        </p:nvGraphicFramePr>
        <p:xfrm>
          <a:off x="19888200" y="5395090"/>
          <a:ext cx="6477000" cy="762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Saving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Saving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$699,062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Simple Payback Period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85173"/>
              </p:ext>
            </p:extLst>
          </p:nvPr>
        </p:nvGraphicFramePr>
        <p:xfrm>
          <a:off x="10439400" y="1367659"/>
          <a:ext cx="6553200" cy="1905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8536"/>
                <a:gridCol w="2274664"/>
              </a:tblGrid>
              <a:tr h="476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Heat Recovery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Heat Recovery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6,068,314 Btu/hr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Heating Load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11,180,000 Btu/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hr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Heat Recovery Basis  Efficiency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66227"/>
              </p:ext>
            </p:extLst>
          </p:nvPr>
        </p:nvGraphicFramePr>
        <p:xfrm>
          <a:off x="10439400" y="3810000"/>
          <a:ext cx="6553200" cy="198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8536"/>
                <a:gridCol w="2274664"/>
              </a:tblGrid>
              <a:tr h="495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Energy Generation &amp; Fuel Consumption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Annual Electric Generation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13,490,400 kWh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Annual Thermal Generation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53,158 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MMBtu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Annual Fuel Consumption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109,570 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MMBtu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80472"/>
              </p:ext>
            </p:extLst>
          </p:nvPr>
        </p:nvGraphicFramePr>
        <p:xfrm>
          <a:off x="19888200" y="1066800"/>
          <a:ext cx="64770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00"/>
                <a:gridCol w="2667000"/>
              </a:tblGrid>
              <a:tr h="438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Revenue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Electric Revenue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$1,349,040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Thermal Revenue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$401,346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Total Revenue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$1,750,386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87163"/>
              </p:ext>
            </p:extLst>
          </p:nvPr>
        </p:nvGraphicFramePr>
        <p:xfrm>
          <a:off x="19888200" y="3200400"/>
          <a:ext cx="6477000" cy="1800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60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rial Rounded MT Bold" pitchFamily="34" charset="0"/>
                        </a:rPr>
                        <a:t>Expenses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Fuel Expenses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$827,254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O&amp;M Costs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$168,630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Standby Charge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$55,440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Total Expenses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$1,051,324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31783"/>
              </p:ext>
            </p:extLst>
          </p:nvPr>
        </p:nvGraphicFramePr>
        <p:xfrm>
          <a:off x="19888200" y="5395090"/>
          <a:ext cx="6477000" cy="762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Saving</a:t>
                      </a:r>
                      <a:endParaRPr lang="en-US" sz="20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Total Saving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$699,062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9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System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 Module Simple Payback Period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13995"/>
              </p:ext>
            </p:extLst>
          </p:nvPr>
        </p:nvGraphicFramePr>
        <p:xfrm>
          <a:off x="19888200" y="1066800"/>
          <a:ext cx="64770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00"/>
                <a:gridCol w="2667000"/>
              </a:tblGrid>
              <a:tr h="438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Revenue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Electric Revenue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$1,349,040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Thermal Revenue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$401,346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Revenue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$1,750,386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23787"/>
              </p:ext>
            </p:extLst>
          </p:nvPr>
        </p:nvGraphicFramePr>
        <p:xfrm>
          <a:off x="19888200" y="3200400"/>
          <a:ext cx="6477000" cy="1800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600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Expenses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Fuel Expenses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$827,254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O&amp;M Costs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$168,630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Standby Charge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$55,440</a:t>
                      </a:r>
                      <a:endParaRPr lang="en-US" sz="2000" b="0" i="0" u="none" strike="noStrike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Expenses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$1,051,324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35213"/>
              </p:ext>
            </p:extLst>
          </p:nvPr>
        </p:nvGraphicFramePr>
        <p:xfrm>
          <a:off x="19888200" y="5395090"/>
          <a:ext cx="6477000" cy="762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8785"/>
                <a:gridCol w="2248215"/>
              </a:tblGrid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Saving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Total Saving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$699,062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17050"/>
              </p:ext>
            </p:extLst>
          </p:nvPr>
        </p:nvGraphicFramePr>
        <p:xfrm>
          <a:off x="10591800" y="2685364"/>
          <a:ext cx="5924550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8095"/>
                <a:gridCol w="2056455"/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Payback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First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$2,310,000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Total Saving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$699,062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Simple Payback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3.30 </a:t>
                      </a:r>
                      <a:r>
                        <a:rPr lang="en-US" sz="2000" u="none" strike="noStrike" dirty="0" err="1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Yrs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8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Cogeneration Schematic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005" y="47987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5393"/>
            <a:ext cx="8191500" cy="58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1793" r="2750" b="7051"/>
          <a:stretch/>
        </p:blipFill>
        <p:spPr bwMode="auto">
          <a:xfrm>
            <a:off x="18364200" y="1447800"/>
            <a:ext cx="8811795" cy="43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274" y="812423"/>
            <a:ext cx="6144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System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Module Simple Payback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Cogeneration Schematic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latin typeface="Arial Rounded MT Bold" pitchFamily="34" charset="0"/>
                <a:cs typeface="Arial" pitchFamily="34" charset="0"/>
              </a:rPr>
              <a:t>Cogeneration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Energy 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0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Annual Energy Consumption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Annual Net Saving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34884"/>
              </p:ext>
            </p:extLst>
          </p:nvPr>
        </p:nvGraphicFramePr>
        <p:xfrm>
          <a:off x="9410700" y="1447800"/>
          <a:ext cx="8610600" cy="41240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7800"/>
                <a:gridCol w="999066"/>
                <a:gridCol w="1514324"/>
                <a:gridCol w="1514324"/>
                <a:gridCol w="1567543"/>
                <a:gridCol w="1567543"/>
              </a:tblGrid>
              <a:tr h="12192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Annual Energy Generated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Annual Energy Consumption (Space Heating &amp;Space Cooling)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Thermal (</a:t>
                      </a:r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Electricitiy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(KWh)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Thermal (</a:t>
                      </a:r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Electricitiy (KWh)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Existing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Heating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</a:t>
                      </a:r>
                      <a:r>
                        <a:rPr lang="en-US" sz="1800" u="none" strike="noStrike" dirty="0" smtClean="0">
                          <a:effectLst/>
                          <a:latin typeface="Arial Rounded MT Bold" pitchFamily="34" charset="0"/>
                        </a:rPr>
                        <a:t>103,091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2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Cooling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4,204,800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Alternative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Heating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53,138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13,490,400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</a:t>
                      </a:r>
                      <a:r>
                        <a:rPr lang="en-US" sz="1800" u="none" strike="noStrike" dirty="0" smtClean="0">
                          <a:effectLst/>
                          <a:latin typeface="Arial Rounded MT Bold" pitchFamily="34" charset="0"/>
                        </a:rPr>
                        <a:t>78,840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Cooling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4,204,800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16272"/>
              </p:ext>
            </p:extLst>
          </p:nvPr>
        </p:nvGraphicFramePr>
        <p:xfrm>
          <a:off x="18555701" y="2438400"/>
          <a:ext cx="8574507" cy="22098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33542"/>
                <a:gridCol w="1348193"/>
                <a:gridCol w="1348193"/>
                <a:gridCol w="1348193"/>
                <a:gridCol w="1348193"/>
                <a:gridCol w="1348193"/>
              </a:tblGrid>
              <a:tr h="447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Annual Net Saving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1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Thermal (</a:t>
                      </a:r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Electricitiy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(KWh)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Thermal ($)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Arial Rounded MT Bold" pitchFamily="34" charset="0"/>
                        </a:rPr>
                        <a:t>Electricitiy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($)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Total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81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Existing vs. Alternative1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24,251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13,490,400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183,098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1,349,040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1,532,138 </a:t>
                      </a:r>
                      <a:endParaRPr lang="en-US" sz="18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60260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CHPC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Schematic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Energy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CHPC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Absorption Chiller Selection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22273" y="1746977"/>
            <a:ext cx="7151701" cy="364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Combined </a:t>
            </a:r>
            <a:r>
              <a:rPr lang="en-US" dirty="0">
                <a:latin typeface="Arial Rounded MT Bold" pitchFamily="34" charset="0"/>
              </a:rPr>
              <a:t>Heat, Power and Cooling (CHPC)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CHPC supplies </a:t>
            </a:r>
            <a:r>
              <a:rPr lang="en-US" dirty="0">
                <a:latin typeface="Arial Rounded MT Bold" pitchFamily="34" charset="0"/>
              </a:rPr>
              <a:t>energy in </a:t>
            </a:r>
            <a:r>
              <a:rPr lang="en-US" dirty="0" smtClean="0">
                <a:latin typeface="Arial Rounded MT Bold" pitchFamily="34" charset="0"/>
              </a:rPr>
              <a:t>three forms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•Electricity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</a:t>
            </a:r>
            <a:r>
              <a:rPr lang="en-US" dirty="0" smtClean="0">
                <a:latin typeface="Arial Rounded MT Bold" pitchFamily="34" charset="0"/>
              </a:rPr>
              <a:t>Heat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•Chilled water</a:t>
            </a:r>
          </a:p>
          <a:p>
            <a:pPr>
              <a:lnSpc>
                <a:spcPct val="150000"/>
              </a:lnSpc>
            </a:pP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68209"/>
              </p:ext>
            </p:extLst>
          </p:nvPr>
        </p:nvGraphicFramePr>
        <p:xfrm>
          <a:off x="18973800" y="3733800"/>
          <a:ext cx="7812505" cy="2799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54758"/>
                <a:gridCol w="3957747"/>
              </a:tblGrid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Absorption Chiller Selection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Carrier 16JLR 47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(Single Effect Lithium Bromide - Water Absorption Chiller)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Cooling Capacity 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450 Tons 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Chilled Water Temp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54 / 44 F 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Cooling Water Temp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85 / 95 F 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Hot Water Temp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203 / 185 F 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COP </a:t>
                      </a:r>
                      <a:endParaRPr lang="en-US" sz="20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0.7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90767"/>
              </p:ext>
            </p:extLst>
          </p:nvPr>
        </p:nvGraphicFramePr>
        <p:xfrm>
          <a:off x="19134555" y="1061416"/>
          <a:ext cx="7416799" cy="2476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001"/>
                <a:gridCol w="855133"/>
                <a:gridCol w="855133"/>
                <a:gridCol w="855133"/>
                <a:gridCol w="855133"/>
                <a:gridCol w="855133"/>
                <a:gridCol w="855133"/>
              </a:tblGrid>
              <a:tr h="854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Chiller Type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Heat Production (</a:t>
                      </a:r>
                      <a:r>
                        <a:rPr lang="en-US" sz="2000" u="none" strike="noStrike" dirty="0" err="1">
                          <a:effectLst/>
                          <a:latin typeface="Arial Rounded MT Bold" pitchFamily="34" charset="0"/>
                        </a:rPr>
                        <a:t>Brtu</a:t>
                      </a:r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/kWh)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Absorber COP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Cooling Available (Tons/kW)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Min.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Max.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Min.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Max.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Min.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Max.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Single </a:t>
                      </a:r>
                      <a:r>
                        <a:rPr lang="en-US" sz="2000" u="none" strike="noStrike" dirty="0" smtClean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Effect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                              3,800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                       6,000 </a:t>
                      </a:r>
                      <a:endParaRPr lang="en-US" sz="20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0.70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0.78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0.22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                         0.35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Double </a:t>
                      </a:r>
                      <a:r>
                        <a:rPr lang="en-US" sz="2000" u="none" strike="noStrike" dirty="0" smtClean="0">
                          <a:effectLst/>
                          <a:latin typeface="Arial Rounded MT Bold" pitchFamily="34" charset="0"/>
                        </a:rPr>
                        <a:t>Effect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     1,500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2,000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1.10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1.30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0.15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                         0.20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60260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CHPC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Schematic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Energy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CHPC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Absorption Chiller Selection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22273" y="1746977"/>
            <a:ext cx="7151701" cy="364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Combined </a:t>
            </a:r>
            <a:r>
              <a:rPr lang="en-US" dirty="0">
                <a:latin typeface="Arial Rounded MT Bold" pitchFamily="34" charset="0"/>
              </a:rPr>
              <a:t>Heat, Power and Cooling (CHPC)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CHPC supplies </a:t>
            </a:r>
            <a:r>
              <a:rPr lang="en-US" dirty="0">
                <a:latin typeface="Arial Rounded MT Bold" pitchFamily="34" charset="0"/>
              </a:rPr>
              <a:t>energy in </a:t>
            </a:r>
            <a:r>
              <a:rPr lang="en-US" dirty="0" smtClean="0">
                <a:latin typeface="Arial Rounded MT Bold" pitchFamily="34" charset="0"/>
              </a:rPr>
              <a:t>three forms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•Electricity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</a:t>
            </a:r>
            <a:r>
              <a:rPr lang="en-US" dirty="0" smtClean="0">
                <a:latin typeface="Arial Rounded MT Bold" pitchFamily="34" charset="0"/>
              </a:rPr>
              <a:t>Heat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Rounded MT Bold" pitchFamily="34" charset="0"/>
              </a:rPr>
              <a:t> •Chilled water</a:t>
            </a:r>
          </a:p>
          <a:p>
            <a:pPr>
              <a:lnSpc>
                <a:spcPct val="150000"/>
              </a:lnSpc>
            </a:pP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62355"/>
              </p:ext>
            </p:extLst>
          </p:nvPr>
        </p:nvGraphicFramePr>
        <p:xfrm>
          <a:off x="18973800" y="3733800"/>
          <a:ext cx="7812505" cy="2799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54758"/>
                <a:gridCol w="3957747"/>
              </a:tblGrid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Absorption Chiller Selection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Carrier 16JLR 47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(Single Effect Lithium Bromide - Water Absorption Chiller)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Cooling Capacity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450 Tons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Chilled Water Temp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 Rounded MT Bold" pitchFamily="34" charset="0"/>
                        </a:rPr>
                        <a:t> 54 / 44 F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Cooling Water Temp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85 / 95 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Hot Water Temp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203 / 185 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 COP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Rounded MT Bold" pitchFamily="34" charset="0"/>
                        </a:rPr>
                        <a:t>0.7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14980"/>
              </p:ext>
            </p:extLst>
          </p:nvPr>
        </p:nvGraphicFramePr>
        <p:xfrm>
          <a:off x="19134555" y="1061416"/>
          <a:ext cx="7416799" cy="2476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001"/>
                <a:gridCol w="855133"/>
                <a:gridCol w="855133"/>
                <a:gridCol w="855133"/>
                <a:gridCol w="855133"/>
                <a:gridCol w="855133"/>
                <a:gridCol w="855133"/>
              </a:tblGrid>
              <a:tr h="854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Chiller Type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Heat Production (</a:t>
                      </a:r>
                      <a:r>
                        <a:rPr lang="en-US" sz="2000" u="none" strike="noStrike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Brtu</a:t>
                      </a:r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/kWh)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Absorber COP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Cooling Available (Tons/kW)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Min. 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Max.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Min. 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Max.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Min.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Max. 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Single </a:t>
                      </a:r>
                      <a:r>
                        <a:rPr lang="en-US" sz="200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Effect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     3,800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6,000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0.70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0.78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0.22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0.35 </a:t>
                      </a:r>
                      <a:endParaRPr lang="en-US" sz="2000" b="0" i="0" u="none" strike="noStrike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Double </a:t>
                      </a:r>
                      <a:r>
                        <a:rPr lang="en-US" sz="200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Effect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     1,500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2,000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1.10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1.30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0.15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                          0.20 </a:t>
                      </a:r>
                      <a:endParaRPr lang="en-US" sz="20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60260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CHPC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Tri-generation Schematic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Energy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Tri-generation Schematic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Heating Side Schematic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69" y="819665"/>
            <a:ext cx="7815262" cy="59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4836" r="1883" b="6440"/>
          <a:stretch/>
        </p:blipFill>
        <p:spPr bwMode="auto">
          <a:xfrm>
            <a:off x="18669000" y="1139678"/>
            <a:ext cx="8465133" cy="52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Tri-generation Schematic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Cooling Side Schematic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69" y="819665"/>
            <a:ext cx="7815262" cy="59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0" y="860260"/>
            <a:ext cx="6400800" cy="57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52274" y="860260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CHPC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Tri-generation Schematic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Energy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</p:spTree>
    <p:extLst>
      <p:ext uri="{BB962C8B-B14F-4D97-AF65-F5344CB8AC3E}">
        <p14:creationId xmlns:p14="http://schemas.microsoft.com/office/powerpoint/2010/main" val="8252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0448" y="1981200"/>
            <a:ext cx="84216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Owner: Ohio Department of Mental Health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Architects: </a:t>
            </a:r>
            <a:r>
              <a:rPr lang="en-US" dirty="0" err="1">
                <a:latin typeface="Arial Rounded MT Bold" pitchFamily="34" charset="0"/>
                <a:cs typeface="Arial" pitchFamily="34" charset="0"/>
              </a:rPr>
              <a:t>Hasenstab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 Architects, Inc.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Landscape: </a:t>
            </a:r>
            <a:r>
              <a:rPr lang="en-US" dirty="0" err="1">
                <a:latin typeface="Arial Rounded MT Bold" pitchFamily="34" charset="0"/>
                <a:cs typeface="Arial" pitchFamily="34" charset="0"/>
              </a:rPr>
              <a:t>Bedell-Tucci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, LLC (N/A)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MEP and Fire 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Protection: </a:t>
            </a:r>
            <a:r>
              <a:rPr lang="en-US" dirty="0" err="1">
                <a:latin typeface="Arial Rounded MT Bold" pitchFamily="34" charset="0"/>
                <a:cs typeface="Arial" pitchFamily="34" charset="0"/>
              </a:rPr>
              <a:t>Scheeser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Buckley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Mayfield, LLC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Structural Engineers: Thorson Baker &amp; Associates</a:t>
            </a:r>
            <a:endParaRPr lang="en-US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Project Overview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Project Team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90055" y="1356316"/>
            <a:ext cx="82847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Provided high quality for care  and safety</a:t>
            </a:r>
            <a:endParaRPr lang="en-US" dirty="0">
              <a:latin typeface="Arial Rounded MT Bold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  <a:cs typeface="Arial" pitchFamily="34" charset="0"/>
              </a:rPr>
              <a:t>Designed 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to respect  surrounding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facilities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Provided additional recreation areas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and therapeutic spaces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Used face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brick 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 exterior walls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to match </a:t>
            </a: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 the existing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building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  <a:cs typeface="Arial" pitchFamily="34" charset="0"/>
              </a:rPr>
              <a:t>Used smooth </a:t>
            </a:r>
            <a:r>
              <a:rPr lang="en-US" dirty="0">
                <a:latin typeface="Arial Rounded MT Bold" pitchFamily="34" charset="0"/>
                <a:cs typeface="Arial" pitchFamily="34" charset="0"/>
              </a:rPr>
              <a:t>CMU, texted CMU, and curtain walls to highlight the new design </a:t>
            </a:r>
          </a:p>
        </p:txBody>
      </p:sp>
    </p:spTree>
    <p:extLst>
      <p:ext uri="{BB962C8B-B14F-4D97-AF65-F5344CB8AC3E}">
        <p14:creationId xmlns:p14="http://schemas.microsoft.com/office/powerpoint/2010/main" val="8172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2274" y="860260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CHPC System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Tri-generation Schematic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Tri-generation Energy </a:t>
            </a:r>
            <a:r>
              <a:rPr lang="en-US" sz="2000" spc="150" dirty="0">
                <a:ln w="11430"/>
                <a:latin typeface="Arial Rounded MT Bold" pitchFamily="34" charset="0"/>
                <a:cs typeface="Arial" pitchFamily="34" charset="0"/>
              </a:rPr>
              <a:t>Saving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0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Annual Energy Consumption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90005" y="47987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Annual Net Saving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08036"/>
              </p:ext>
            </p:extLst>
          </p:nvPr>
        </p:nvGraphicFramePr>
        <p:xfrm>
          <a:off x="9448800" y="1371600"/>
          <a:ext cx="8496300" cy="4405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403"/>
                <a:gridCol w="1124086"/>
                <a:gridCol w="1517997"/>
                <a:gridCol w="1447541"/>
                <a:gridCol w="1450744"/>
                <a:gridCol w="1431529"/>
              </a:tblGrid>
              <a:tr h="10122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Annual Energy Generated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Annual Energy Consumption (Space Heating &amp;Space Cooling)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71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Thermal (MMBtu)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Electricitiy (KWh)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Thermal (MMBtu)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Electricitiy (KWh)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8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Existing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Heating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103,091.37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Cooling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4,204,800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Alternative 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Heating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53,138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13,490,400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80,296.93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Cooling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2,890,800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50393"/>
              </p:ext>
            </p:extLst>
          </p:nvPr>
        </p:nvGraphicFramePr>
        <p:xfrm>
          <a:off x="18690054" y="2493633"/>
          <a:ext cx="8305802" cy="20885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6083"/>
                <a:gridCol w="1375594"/>
                <a:gridCol w="1288531"/>
                <a:gridCol w="1314650"/>
                <a:gridCol w="1297238"/>
                <a:gridCol w="1253706"/>
              </a:tblGrid>
              <a:tr h="423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Annual Net Saving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2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Thermal (MMBtu)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Electricitiy (KWh)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Thermal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Electricitiy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Total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3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Existing vs. Alternative2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22,794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14,804,400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172,098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1,480,440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1,652,538 </a:t>
                      </a:r>
                      <a:endParaRPr lang="en-US" sz="18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60260"/>
            <a:ext cx="61441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Annual Energy Cost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Emission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Comparison- Annual Net Saving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3773"/>
              </p:ext>
            </p:extLst>
          </p:nvPr>
        </p:nvGraphicFramePr>
        <p:xfrm>
          <a:off x="9347199" y="2086054"/>
          <a:ext cx="8788401" cy="3309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9281"/>
                <a:gridCol w="1455521"/>
                <a:gridCol w="1363400"/>
                <a:gridCol w="1391036"/>
                <a:gridCol w="1372612"/>
                <a:gridCol w="1326551"/>
              </a:tblGrid>
              <a:tr h="4222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Annual Net Saving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3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Thermal (MMBtu)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Electricitiy (KWh)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Thermal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Electricitiy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Total ($)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7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Existing vs. Alternative1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24,251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13,490,400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183,098 </a:t>
                      </a:r>
                      <a:endParaRPr lang="en-US" sz="18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1,349,040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1,532,138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7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Existing vs. Alternative2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22,794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14,804,400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172,098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1,480,440 </a:t>
                      </a:r>
                      <a:endParaRPr lang="en-US" sz="18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1,652,538</a:t>
                      </a:r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7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Alternative2 vs. Alternative 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     (1,457)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1,314,000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 (11,000)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                              131,400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                             </a:t>
                      </a:r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120,400 </a:t>
                      </a:r>
                      <a:endParaRPr lang="en-US" sz="18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440400" y="5304472"/>
            <a:ext cx="8877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Alternative 1: More Saving on First Cost</a:t>
            </a:r>
          </a:p>
          <a:p>
            <a:pPr lvl="1">
              <a:lnSpc>
                <a:spcPct val="150000"/>
              </a:lnSpc>
            </a:pP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Alternative 2: More Saving on Annual Energy Consumption</a:t>
            </a:r>
          </a:p>
          <a:p>
            <a:pPr lvl="1">
              <a:lnSpc>
                <a:spcPct val="150000"/>
              </a:lnSpc>
            </a:pP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54571"/>
              </p:ext>
            </p:extLst>
          </p:nvPr>
        </p:nvGraphicFramePr>
        <p:xfrm>
          <a:off x="18897600" y="1066800"/>
          <a:ext cx="7366000" cy="35814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1243"/>
                <a:gridCol w="1662983"/>
                <a:gridCol w="1726456"/>
                <a:gridCol w="1815318"/>
              </a:tblGrid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First Cost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Existing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Alternative 1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Alternative 2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Boilers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$2,280,000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$1,387,000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$1,900,000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Electric Chiller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$304,000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$304,000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$152,000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Absorption Chiller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$180,000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Pumps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$400,000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$400,000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$400,000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 Total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$2,984,000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$2,091,000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$2,632,000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8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 Saving On First </a:t>
                      </a:r>
                      <a:r>
                        <a:rPr lang="en-US" sz="1800" u="none" strike="noStrike" dirty="0" smtClean="0">
                          <a:effectLst/>
                          <a:latin typeface="Arial Rounded MT Bold" pitchFamily="34" charset="0"/>
                        </a:rPr>
                        <a:t>Cost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Rounded MT Bold" pitchFamily="34" charset="0"/>
                        </a:rPr>
                        <a:t>$0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$893,000</a:t>
                      </a:r>
                      <a:endParaRPr lang="en-US" sz="18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Rounded MT Bold" pitchFamily="34" charset="0"/>
                        </a:rPr>
                        <a:t>$352,000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8383250" y="16665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Comparison- First Cost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60260"/>
            <a:ext cx="61441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Annual Energy Cost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Emission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Emission- Alternative 1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95107"/>
              </p:ext>
            </p:extLst>
          </p:nvPr>
        </p:nvGraphicFramePr>
        <p:xfrm>
          <a:off x="10287000" y="1139456"/>
          <a:ext cx="7086600" cy="52254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88264"/>
                <a:gridCol w="2017353"/>
                <a:gridCol w="1880983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Annual Emissions Analysis - Alternative 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Emissions/Fuel Reduction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Percent Reduction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NOx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(4.452)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(0.469)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SO2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22.205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0.998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CO2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4,369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0.362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CH4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0.090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0.384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N2O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0.122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0.894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Total GHGs (CO2e tons/year)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4,408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0.364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Carbon (metric 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                                 </a:t>
                      </a:r>
                      <a:r>
                        <a:rPr lang="en-US" sz="16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1,080</a:t>
                      </a:r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0.362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Fuel Consumption (MMBtu/year)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22,298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0.145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Number of Cars Removed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                                     </a:t>
                      </a:r>
                      <a:r>
                        <a:rPr lang="en-US" sz="16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765</a:t>
                      </a:r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97159"/>
              </p:ext>
            </p:extLst>
          </p:nvPr>
        </p:nvGraphicFramePr>
        <p:xfrm>
          <a:off x="19126200" y="1139456"/>
          <a:ext cx="7140576" cy="52254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12548"/>
                <a:gridCol w="2032719"/>
                <a:gridCol w="1895309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Annual Emissions Analysis - Alternative 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Emissions/Fuel Reduction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Percent Reduction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NOx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1.317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0.086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SO2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40.830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0.999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CO2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9,350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0.548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CH4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0.191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0.568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N2O (tons/year)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0.227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0.940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Total GHGs (CO2e tons/year)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  9,425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0.550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Carbon (metric tons/year)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                                 </a:t>
                      </a:r>
                      <a:r>
                        <a:rPr lang="en-US" sz="16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2,312</a:t>
                      </a:r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0.548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Fuel Consumption (MMBtu/year)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 63,561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                              0.326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Rounded MT Bold" pitchFamily="34" charset="0"/>
                        </a:rPr>
                        <a:t> Number of Cars Removed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                                  </a:t>
                      </a:r>
                      <a:r>
                        <a:rPr lang="en-US" sz="16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1,637 </a:t>
                      </a:r>
                      <a:endParaRPr lang="en-US" sz="1600" b="1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8400241" y="39469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Emission- Alternative 2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39662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Load Distribution Analysis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Sizing Conductors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Electrical Breadth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9582150" y="952500"/>
            <a:ext cx="8267700" cy="43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402300" y="17698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03264" y="2621086"/>
            <a:ext cx="8153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NEC 517.31 and NFPA 99 </a:t>
            </a:r>
            <a:r>
              <a:rPr lang="en-US" dirty="0" smtClean="0">
                <a:latin typeface="Arial Rounded MT Bold" pitchFamily="34" charset="0"/>
              </a:rPr>
              <a:t>3-4.3.1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/>
              <a:t>Emergency </a:t>
            </a:r>
            <a:r>
              <a:rPr lang="en-US" dirty="0"/>
              <a:t>generator Startup time </a:t>
            </a:r>
            <a:r>
              <a:rPr lang="en-US" dirty="0" smtClean="0"/>
              <a:t>(Healthcare facility) &lt; 10 s</a:t>
            </a:r>
          </a:p>
          <a:p>
            <a:pPr>
              <a:lnSpc>
                <a:spcPct val="150000"/>
              </a:lnSpc>
            </a:pPr>
            <a:r>
              <a:rPr lang="en-US" dirty="0"/>
              <a:t>CHP system cannot serve for the life safety </a:t>
            </a:r>
            <a:r>
              <a:rPr lang="en-US" dirty="0" smtClean="0"/>
              <a:t>load &amp; critical load.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40895" y="5338119"/>
            <a:ext cx="64945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Replacing existing emergency generator with CHP generator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9662"/>
            <a:ext cx="7999020" cy="57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Emergency Generator - Existing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878669"/>
            <a:ext cx="7334250" cy="574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600" y="5695084"/>
            <a:ext cx="441960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52274" y="839662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Load Distribution Analysis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Sizing Conductors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1111" y="39469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- Existing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Analysis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878669"/>
            <a:ext cx="7334250" cy="574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600" y="5695084"/>
            <a:ext cx="4419600" cy="4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52274" y="839662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Load Distribution Analysis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Sizing Conductors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1111" y="39469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- Existing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389621"/>
              </p:ext>
            </p:extLst>
          </p:nvPr>
        </p:nvGraphicFramePr>
        <p:xfrm>
          <a:off x="10287000" y="1676400"/>
          <a:ext cx="7162800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67256"/>
                <a:gridCol w="239554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Percentage (%)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Critical &amp; Life Safety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50.2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Equipment System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</a:rPr>
                        <a:t>49.8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 100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8900" y="3806279"/>
            <a:ext cx="6934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Each of existing emergency generators serves 50% of total emergency load.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Gen #1 </a:t>
            </a:r>
            <a:r>
              <a:rPr lang="en-US" dirty="0">
                <a:latin typeface="Arial Rounded MT Bold" pitchFamily="34" charset="0"/>
              </a:rPr>
              <a:t>is big enough to serve as the life safety load and critical load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Gen #2 will be replaced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by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the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CHP generator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6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Analysis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2274" y="839662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Load Distribution Analysis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Sizing Conductors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1111" y="39469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– New Design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43213"/>
              </p:ext>
            </p:extLst>
          </p:nvPr>
        </p:nvGraphicFramePr>
        <p:xfrm>
          <a:off x="10287000" y="1676400"/>
          <a:ext cx="7162800" cy="150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67256"/>
                <a:gridCol w="239554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Percentage (%)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Critical &amp; Life Safety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50.2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Equipment System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</a:rPr>
                        <a:t>49.8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 100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8900" y="3806279"/>
            <a:ext cx="6934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Each of existing emergency generators serves 50% of total emergency load.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Gen #1 </a:t>
            </a:r>
            <a:r>
              <a:rPr lang="en-US" dirty="0">
                <a:latin typeface="Arial Rounded MT Bold" pitchFamily="34" charset="0"/>
              </a:rPr>
              <a:t>is big enough to serve as the life safety load and critical load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Gen #2 will be replaced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by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the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CHP generator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16" y="952200"/>
            <a:ext cx="7242089" cy="54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Conductors Sizing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2274" y="839662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Code Analysis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Load Distribution Analysis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Sizing Conductors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1111" y="39469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Load Distribution – New Design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16" y="952200"/>
            <a:ext cx="7242089" cy="54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03230" y="5633673"/>
            <a:ext cx="7825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NEC 445.13</a:t>
            </a:r>
            <a:r>
              <a:rPr lang="en-US" dirty="0" smtClean="0">
                <a:latin typeface="Arial Rounded MT Bold" pitchFamily="34" charset="0"/>
              </a:rPr>
              <a:t>. </a:t>
            </a:r>
            <a:r>
              <a:rPr lang="en-US" sz="2000" dirty="0">
                <a:latin typeface="Arial Rounded MT Bold" pitchFamily="34" charset="0"/>
              </a:rPr>
              <a:t>Over Current </a:t>
            </a:r>
            <a:r>
              <a:rPr lang="en-US" sz="2000" dirty="0" smtClean="0">
                <a:latin typeface="Arial Rounded MT Bold" pitchFamily="34" charset="0"/>
              </a:rPr>
              <a:t>Protection For Generator : 115%</a:t>
            </a:r>
            <a:endParaRPr lang="en-US" sz="2000" dirty="0">
              <a:solidFill>
                <a:srgbClr val="000000"/>
              </a:solidFill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79846"/>
              </p:ext>
            </p:extLst>
          </p:nvPr>
        </p:nvGraphicFramePr>
        <p:xfrm>
          <a:off x="9945270" y="952200"/>
          <a:ext cx="7683500" cy="4381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79486"/>
                <a:gridCol w="2153069"/>
                <a:gridCol w="1350945"/>
              </a:tblGrid>
              <a:tr h="2666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Sizing Conductors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 Rounded MT Bold" pitchFamily="34" charset="0"/>
                        </a:rPr>
                        <a:t> Electrical Output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                    1,540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KW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 Rounded MT Bold" pitchFamily="34" charset="0"/>
                        </a:rPr>
                        <a:t>Power Factor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 Rounded MT Bold" pitchFamily="34" charset="0"/>
                        </a:rPr>
                        <a:t>                       0.90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Voltage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 Rounded MT Bold" pitchFamily="34" charset="0"/>
                        </a:rPr>
                        <a:t>                        480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V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Amps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 Rounded MT Bold" pitchFamily="34" charset="0"/>
                        </a:rPr>
                        <a:t>                    1,667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 Rounded MT Bold" pitchFamily="34" charset="0"/>
                        </a:rPr>
                        <a:t>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Over Current Protection (115%)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                    1,917 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A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5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Up sized: 4 set of # 750 MCM, 1 set of #750 G MCM</a:t>
                      </a:r>
                      <a:endParaRPr lang="en-US" sz="22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0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30282"/>
            <a:ext cx="6144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Net Saving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3722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Emission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31285"/>
              </p:ext>
            </p:extLst>
          </p:nvPr>
        </p:nvGraphicFramePr>
        <p:xfrm>
          <a:off x="18719972" y="1896653"/>
          <a:ext cx="8153400" cy="23915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0400"/>
                <a:gridCol w="2476500"/>
                <a:gridCol w="2476500"/>
              </a:tblGrid>
              <a:tr h="2705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Alternative 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Alternative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4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Percent Reduction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Carbon (metric tons/year)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36%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55%</a:t>
                      </a:r>
                      <a:endParaRPr lang="en-US" sz="24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Fuel Consumption (</a:t>
                      </a:r>
                      <a:r>
                        <a:rPr lang="en-US" sz="2400" u="none" strike="noStrike" dirty="0" err="1">
                          <a:effectLst/>
                          <a:latin typeface="Arial Rounded MT Bold" pitchFamily="34" charset="0"/>
                        </a:rPr>
                        <a:t>MMBtu</a:t>
                      </a:r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/year)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14%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33%</a:t>
                      </a:r>
                      <a:endParaRPr lang="en-US" sz="24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77162"/>
              </p:ext>
            </p:extLst>
          </p:nvPr>
        </p:nvGraphicFramePr>
        <p:xfrm>
          <a:off x="9639299" y="2374075"/>
          <a:ext cx="8153401" cy="1436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6287"/>
                <a:gridCol w="3051115"/>
                <a:gridCol w="2845999"/>
              </a:tblGrid>
              <a:tr h="576173"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Alternative 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Alternative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0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rial Rounded MT Bold" pitchFamily="34" charset="0"/>
                        </a:rPr>
                        <a:t>Net Saving ($)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                    1,532,138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Rounded MT Bold" pitchFamily="34" charset="0"/>
                        </a:rPr>
                        <a:t>                           </a:t>
                      </a:r>
                      <a:r>
                        <a:rPr lang="en-US" sz="2400" u="none" strike="noStrike" dirty="0">
                          <a:solidFill>
                            <a:srgbClr val="D48D2D"/>
                          </a:solidFill>
                          <a:effectLst/>
                          <a:latin typeface="Arial Rounded MT Bold" pitchFamily="34" charset="0"/>
                        </a:rPr>
                        <a:t>1,652,538 </a:t>
                      </a:r>
                      <a:endParaRPr lang="en-US" sz="2400" b="0" i="0" u="none" strike="noStrike" dirty="0">
                        <a:solidFill>
                          <a:srgbClr val="D48D2D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43752" y="4860142"/>
            <a:ext cx="5486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Primary Goal: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Reduce energy </a:t>
            </a:r>
            <a:r>
              <a:rPr lang="en-US" dirty="0" smtClean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consumption</a:t>
            </a:r>
            <a:endParaRPr lang="en-US" dirty="0">
              <a:solidFill>
                <a:srgbClr val="FFFBE5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64400" y="4860143"/>
            <a:ext cx="6768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Secondary Goal: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FBE5"/>
                </a:solidFill>
                <a:latin typeface="Arial Rounded MT Bold" pitchFamily="34" charset="0"/>
                <a:cs typeface="Arial" charset="0"/>
              </a:rPr>
              <a:t> Cut back on emissions </a:t>
            </a:r>
          </a:p>
        </p:txBody>
      </p:sp>
    </p:spTree>
    <p:extLst>
      <p:ext uri="{BB962C8B-B14F-4D97-AF65-F5344CB8AC3E}">
        <p14:creationId xmlns:p14="http://schemas.microsoft.com/office/powerpoint/2010/main" val="35214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2274" y="830282"/>
            <a:ext cx="6144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Comparison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 lvl="0"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prstClr val="black">
                    <a:lumMod val="50000"/>
                    <a:lumOff val="50000"/>
                  </a:prst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latin typeface="Arial Rounded MT Bold" pitchFamily="34" charset="0"/>
                <a:cs typeface="Arial" pitchFamily="34" charset="0"/>
              </a:rPr>
              <a:t>• Questions</a:t>
            </a:r>
            <a:endParaRPr lang="en-US" sz="2400" spc="150" dirty="0">
              <a:ln w="11430"/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0"/>
            <a:ext cx="91059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6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6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12715" y="1486751"/>
            <a:ext cx="8915400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sz="2800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Special Thanks to</a:t>
            </a:r>
            <a:r>
              <a:rPr lang="en-US" sz="2800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James D.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Freihaut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, PhD – Professor of AE Dept.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Moses 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D. F. Ling, PE, RA – Associate Professor of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AE Dept.</a:t>
            </a:r>
            <a:endParaRPr lang="en-US" dirty="0">
              <a:solidFill>
                <a:schemeClr val="tx2"/>
              </a:solidFill>
              <a:latin typeface="Arial Rounded MT Bold" pitchFamily="34" charset="0"/>
              <a:cs typeface="Arial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Stephen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Treado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, Ph.D., P.E.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–Associate 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Professor of AE Dept.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William 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P.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Bahnfleth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, PhD, PE - Professor, AE Dept.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Doug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Smelker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–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Scheeser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Buckley Mayfield LLC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Jason Wilson –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Scheeser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Buckley Mayfield LLC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Josh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Roehm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– </a:t>
            </a:r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Scheeser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 Buckley Mayfield LLC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3887" y="1486751"/>
            <a:ext cx="2714206" cy="1550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sz="3600" dirty="0" smtClean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Questions?</a:t>
            </a:r>
          </a:p>
          <a:p>
            <a:pPr algn="ctr" eaLnBrk="1" hangingPunct="1">
              <a:lnSpc>
                <a:spcPct val="140000"/>
              </a:lnSpc>
            </a:pPr>
            <a:endParaRPr lang="en-US" sz="3600" dirty="0">
              <a:solidFill>
                <a:schemeClr val="tx2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14" name="Picture 13" descr="X:\400 LEVEL CLASSES\AE 481W\HOMEWORK\BACKGROUNDELEVA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370729"/>
            <a:ext cx="9144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0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400 LEVEL CLASSES\AE 481W\FINAL REPORT\building model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099" y="815396"/>
            <a:ext cx="7299325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 Rounded MT Bold" pitchFamily="34" charset="0"/>
              </a:rPr>
              <a:t>Existing:</a:t>
            </a:r>
            <a:endParaRPr lang="fr-FR" sz="2000" dirty="0"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 Rounded MT Bold" pitchFamily="34" charset="0"/>
              </a:rPr>
              <a:t>	 Existing </a:t>
            </a:r>
            <a:r>
              <a:rPr lang="fr-FR" sz="2000" dirty="0">
                <a:latin typeface="Arial Rounded MT Bold" pitchFamily="34" charset="0"/>
              </a:rPr>
              <a:t>Constant Volume </a:t>
            </a:r>
            <a:r>
              <a:rPr lang="en-US" sz="2000" dirty="0"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</a:t>
            </a:r>
            <a:r>
              <a:rPr lang="en-US" sz="2000" dirty="0">
                <a:latin typeface="Arial Rounded MT Bold" pitchFamily="34" charset="0"/>
              </a:rPr>
              <a:t>Existing </a:t>
            </a:r>
            <a:r>
              <a:rPr lang="fr-FR" sz="2000" dirty="0">
                <a:latin typeface="Arial Rounded MT Bold" pitchFamily="34" charset="0"/>
              </a:rPr>
              <a:t>Constant Volume </a:t>
            </a:r>
            <a:r>
              <a:rPr lang="en-US" sz="2000" dirty="0"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Clinc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/ </a:t>
            </a:r>
            <a:r>
              <a:rPr lang="fr-FR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Admin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(7,950 CFM)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w/ DDC-VAV terminals</a:t>
            </a:r>
            <a:endParaRPr lang="fr-FR" sz="20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Dietary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(8,400 CFM)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w/ DDC-VAV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Room</a:t>
            </a:r>
            <a:endParaRPr lang="fr-FR" sz="20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Air Volume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(6,000 CFM)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:\400 LEVEL CLASSES\AE 481W\FINAL REPORT\building model1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00" y="890588"/>
            <a:ext cx="7299325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 Rounded MT Bold" pitchFamily="34" charset="0"/>
              </a:rPr>
              <a:t>Existing:</a:t>
            </a:r>
            <a:endParaRPr lang="fr-FR" sz="2000" dirty="0"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 Rounded MT Bold" pitchFamily="34" charset="0"/>
              </a:rPr>
              <a:t>	 Existing </a:t>
            </a:r>
            <a:r>
              <a:rPr lang="fr-FR" sz="2000" dirty="0">
                <a:latin typeface="Arial Rounded MT Bold" pitchFamily="34" charset="0"/>
              </a:rPr>
              <a:t>Constant Volume </a:t>
            </a:r>
            <a:r>
              <a:rPr lang="en-US" sz="2000" dirty="0"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</a:t>
            </a:r>
            <a:r>
              <a:rPr lang="en-US" sz="2000" dirty="0">
                <a:latin typeface="Arial Rounded MT Bold" pitchFamily="34" charset="0"/>
              </a:rPr>
              <a:t>Existing </a:t>
            </a:r>
            <a:r>
              <a:rPr lang="fr-FR" sz="2000" dirty="0">
                <a:latin typeface="Arial Rounded MT Bold" pitchFamily="34" charset="0"/>
              </a:rPr>
              <a:t>Constant Volume </a:t>
            </a:r>
            <a:r>
              <a:rPr lang="en-US" sz="2000" dirty="0"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Clinc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/ </a:t>
            </a:r>
            <a:r>
              <a:rPr lang="fr-FR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Admin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(7,950 CFM)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w/ DDC-VAV terminals</a:t>
            </a:r>
            <a:endParaRPr lang="fr-FR" sz="20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Dietary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(8,400 CFM)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w/ DDC-VAV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Room</a:t>
            </a:r>
            <a:endParaRPr lang="fr-FR" sz="2000" dirty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</a:t>
            </a:r>
            <a:r>
              <a:rPr lang="fr-FR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Air Volume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14357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pic>
        <p:nvPicPr>
          <p:cNvPr id="3078" name="Picture 6" descr="X:\400 LEVEL CLASSES\AE 481W\FINAL REPORT\building model1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0" y="815396"/>
            <a:ext cx="7299325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Existing: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Clinc / </a:t>
            </a:r>
            <a:r>
              <a:rPr lang="fr-FR" sz="2000" dirty="0" err="1" smtClean="0">
                <a:latin typeface="Arial Rounded MT Bold" pitchFamily="34" charset="0"/>
              </a:rPr>
              <a:t>Admin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(7,950 CFM)</a:t>
            </a:r>
            <a:r>
              <a:rPr lang="en-US" sz="2000" dirty="0" smtClean="0">
                <a:latin typeface="Arial Rounded MT Bold" pitchFamily="34" charset="0"/>
              </a:rPr>
              <a:t> w/ DDC-VAV terminals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latin typeface="Arial Rounded MT Bold" pitchFamily="34" charset="0"/>
              </a:rPr>
              <a:t>Dietary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(8,400 CFM) </a:t>
            </a:r>
            <a:r>
              <a:rPr lang="en-US" sz="2000" dirty="0" smtClean="0">
                <a:latin typeface="Arial Rounded MT Bold" pitchFamily="34" charset="0"/>
              </a:rPr>
              <a:t>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Room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1367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:\400 LEVEL CLASSES\AE 481W\FINAL REPORT\building model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991" y="815396"/>
            <a:ext cx="7299325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Summary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Existing: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Clinc / </a:t>
            </a:r>
            <a:r>
              <a:rPr lang="fr-FR" sz="2000" dirty="0" err="1" smtClean="0">
                <a:latin typeface="Arial Rounded MT Bold" pitchFamily="34" charset="0"/>
              </a:rPr>
              <a:t>Admin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(7,950 CFM)</a:t>
            </a:r>
            <a:r>
              <a:rPr lang="en-US" sz="2000" dirty="0" smtClean="0">
                <a:latin typeface="Arial Rounded MT Bold" pitchFamily="34" charset="0"/>
              </a:rPr>
              <a:t> w/ DDC-VAV terminals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latin typeface="Arial Rounded MT Bold" pitchFamily="34" charset="0"/>
              </a:rPr>
              <a:t>Dietary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(8,400 CFM) </a:t>
            </a:r>
            <a:r>
              <a:rPr lang="en-US" sz="2000" dirty="0" smtClean="0">
                <a:latin typeface="Arial Rounded MT Bold" pitchFamily="34" charset="0"/>
              </a:rPr>
              <a:t>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Room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457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:\400 LEVEL CLASSES\AE 481W\FINAL REPORT\building model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818940"/>
            <a:ext cx="7299325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Existing: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Clinc / </a:t>
            </a:r>
            <a:r>
              <a:rPr lang="fr-FR" sz="2000" dirty="0" err="1" smtClean="0">
                <a:latin typeface="Arial Rounded MT Bold" pitchFamily="34" charset="0"/>
              </a:rPr>
              <a:t>Admin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(7,950 CFM)</a:t>
            </a:r>
            <a:r>
              <a:rPr lang="en-US" sz="2000" dirty="0" smtClean="0">
                <a:latin typeface="Arial Rounded MT Bold" pitchFamily="34" charset="0"/>
              </a:rPr>
              <a:t> w/ DDC-VAV terminals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latin typeface="Arial Rounded MT Bold" pitchFamily="34" charset="0"/>
              </a:rPr>
              <a:t>Dietary</a:t>
            </a:r>
            <a:r>
              <a:rPr lang="fr-FR" sz="2000" dirty="0" smtClean="0"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Variable Air Volume AHU (8,400 CFM) </a:t>
            </a:r>
            <a:r>
              <a:rPr lang="en-US" sz="2000" dirty="0" smtClean="0">
                <a:latin typeface="Arial Rounded MT Bold" pitchFamily="34" charset="0"/>
              </a:rPr>
              <a:t>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Room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778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400 LEVEL CLASSES\AE 481W\FINAL REPORT\building model1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726559"/>
            <a:ext cx="7299325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85800"/>
            <a:ext cx="27432000" cy="0"/>
          </a:xfrm>
          <a:prstGeom prst="line">
            <a:avLst/>
          </a:prstGeom>
          <a:ln w="76200">
            <a:solidFill>
              <a:srgbClr val="D48D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7" b="18793"/>
          <a:stretch/>
        </p:blipFill>
        <p:spPr bwMode="auto">
          <a:xfrm rot="5400000">
            <a:off x="-1561782" y="2284312"/>
            <a:ext cx="6211670" cy="293570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6665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Northfield Mental Healthcare </a:t>
            </a:r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Center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8300" y="49233"/>
            <a:ext cx="91059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Existing Mechanical System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179" y="815396"/>
            <a:ext cx="6144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latin typeface="Arial Rounded MT Bold" pitchFamily="34" charset="0"/>
                <a:cs typeface="Arial" pitchFamily="34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Northfield Mental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Healthcare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latin typeface="Arial Rounded MT Bold" pitchFamily="34" charset="0"/>
                <a:cs typeface="Arial" pitchFamily="34" charset="0"/>
              </a:rPr>
              <a:t>Mechanical System</a:t>
            </a:r>
            <a:endParaRPr lang="en-US" sz="2000" spc="150" dirty="0">
              <a:ln w="11430"/>
              <a:latin typeface="Arial Rounded MT Bold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0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Design Goals</a:t>
            </a:r>
            <a:endParaRPr lang="en-US" sz="20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Alternative 1: Cogeneration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Alternative 2: Tri-generation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</a:t>
            </a: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Comparison</a:t>
            </a:r>
            <a:endParaRPr lang="en-US" sz="2400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Breadth: Electrical Breadth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Summary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Acknowledgements</a:t>
            </a:r>
          </a:p>
          <a:p>
            <a:pPr>
              <a:lnSpc>
                <a:spcPct val="150000"/>
              </a:lnSpc>
            </a:pPr>
            <a:r>
              <a:rPr lang="en-US" sz="2400" spc="150" dirty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•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12" y="57254"/>
            <a:ext cx="8675688" cy="5890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D48D2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Air Side</a:t>
            </a:r>
            <a:endParaRPr lang="en-US" sz="3200" b="1" spc="150" dirty="0">
              <a:ln w="11430"/>
              <a:solidFill>
                <a:srgbClr val="D48D2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942474"/>
            <a:ext cx="91439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Existing: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(70,000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 Existing 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Constant Volume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 (14,000 CFM)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Patient Wing Left / Right: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Custom AHUs (65,000 CFM Each) 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Clinc /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Admin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(7,950 CFM)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w/ DDC-VAV terminals</a:t>
            </a:r>
            <a:endParaRPr lang="fr-FR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Dietary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(8,400 CFM)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w/ DDC-VAV terminals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 Rounded MT Bold" pitchFamily="34" charset="0"/>
              </a:rPr>
              <a:t>Gym: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latin typeface="Arial Rounded MT Bold" pitchFamily="34" charset="0"/>
              </a:rPr>
              <a:t>	Constant Volume AHU (3,700 CFM) w/ Sensible Wheel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Boiler Plant &amp; Chiller Plant &amp;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Electrical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Room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2 Constant Volume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AHUs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(5,000 CFM </a:t>
            </a:r>
            <a:r>
              <a:rPr lang="fr-FR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Each</a:t>
            </a: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Variable Air Volume AHU (6,000 CFM)</a:t>
            </a:r>
          </a:p>
        </p:txBody>
      </p:sp>
    </p:spTree>
    <p:extLst>
      <p:ext uri="{BB962C8B-B14F-4D97-AF65-F5344CB8AC3E}">
        <p14:creationId xmlns:p14="http://schemas.microsoft.com/office/powerpoint/2010/main" val="31050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</TotalTime>
  <Words>4099</Words>
  <Application>Microsoft Office PowerPoint</Application>
  <PresentationFormat>Custom</PresentationFormat>
  <Paragraphs>1302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Ji won Park</cp:lastModifiedBy>
  <cp:revision>219</cp:revision>
  <dcterms:created xsi:type="dcterms:W3CDTF">2006-11-29T18:17:25Z</dcterms:created>
  <dcterms:modified xsi:type="dcterms:W3CDTF">2013-04-09T19:39:37Z</dcterms:modified>
</cp:coreProperties>
</file>